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1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BEF8F-C2EB-EEE5-1B6A-A47DE3E73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1AD64C-F77F-9E91-AC05-FB62BB320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39D282-9AC7-8583-D686-046CCF33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E8148B-602C-6301-FB0F-E9866099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FD0FB4-ED0D-A417-5713-02C0922E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8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6BCDEB-FB84-A9B8-E40D-F9BE7281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5EC17E-D75A-F9B6-C244-3E739C696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451CD8-AFE3-F54B-B315-712C25B9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A9319C-244C-32B6-3B1C-E289A7C8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91B1AC-5295-3513-7250-EFA7484E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08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7B20A37-DEF8-CC17-C7F5-E11DD04C4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1B6F8E-133E-5AAD-DC5E-E802976F9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5A3E35-94A1-C2C4-0C3C-833EBD1F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F1A69A-8064-A47C-F053-FAA64132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D79579-CEC4-C6DC-B793-AC9F93C6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11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26413F-6B63-B306-7B3E-FC795CF0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5478BA-4B2F-2718-8F07-AA1BEDAFC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44D9CA-D052-57BC-A7E0-C14BB802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6C1D75-E8E1-949C-37BF-9BB88C0F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A04981-3F0F-D738-EA88-307DB42C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94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28B05-9835-A678-DD59-BD2EA440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C4E943-B9A8-81A3-5875-558152632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A836AE-E649-45B7-AE9A-C472DB93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6B4349-ABAF-E12B-4398-C336FE78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1A828F-5B69-E8FB-7E35-3400456A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28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B0E12-35CA-0CFE-6E9C-5135612D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BAEAC7-50B0-9522-2508-CDC3188D9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C02E81-FC03-FC23-9FE1-0D7081FCD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2C9AE5-883F-0996-6684-374BB6C3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959200-C1BE-D5FB-2F61-FC778783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3E5A28-09C0-880B-435E-D3DFD93E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97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544F4-BF37-BFEF-479E-2970BC93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FAC454-A67E-513B-0880-0DA2609C2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E5D392-AEE9-7CBC-29FB-D885D8A35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37A6E4-26A3-F72E-A167-307A2FB4A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BF72B7-D39F-9B2E-C613-D21D44426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11EF172-119B-7380-2C41-C136FBDF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2EFE5A4-0EC4-2E62-D35B-8017405C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BAAA14-813C-1671-F4CA-40943BCE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6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0BB846-6D76-3840-9823-B95D87FB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CE2A2E7-A33A-86EB-D674-D5AC250B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C82C61-56BB-CEBD-10AE-90C20F17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EC40B7-4DFA-A9BC-1378-6D974D95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20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4AABB6-2A86-3200-46D4-2A6C2F00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626667E-6493-DB88-E79E-4D06DE15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228693-4B12-CBFF-DC4F-22CF758F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2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C41813-B807-3626-783B-934A8D50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9BC34A-F50C-AE24-519D-9DE00842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AED6B4-AB66-2458-B63D-C1251A1E1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AF5E20-E732-9431-0B31-406F458C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677B0D-8700-3D7C-6595-1C57311A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567708-C206-06CE-339F-CC075ACE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9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32F3A-95D4-3089-6725-62F6CA10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4A202CB-6AE5-DC6F-1476-49813F685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2297DF-3CE1-BB46-1FF7-2C2F760FF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8D2DC5-29EE-1ECA-5A4E-C17D7102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B7E046-6EDE-9462-4EE6-4E804AA3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6339E5-EC72-3AA5-7D58-F379BD13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93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EF61F9-1536-9E84-0401-B8F50331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184FA6-7AEE-EEF8-EB1E-32E54ECE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E5E986-E7AF-AC9F-3107-BE354954F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0DCD15-CDE7-47D0-994C-4672A6C8648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B200D3-9613-A2B5-A919-D81B92584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D521D3-9C0C-60E1-BECF-D2847FA3B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7EFFF7-2696-4B80-813C-E8AAABE99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43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2828982/#full-view-affiliation-3" TargetMode="External"/><Relationship Id="rId13" Type="http://schemas.openxmlformats.org/officeDocument/2006/relationships/hyperlink" Target="https://pubmed.ncbi.nlm.nih.gov/?term=Quattrocolo+F&amp;cauthor_id=32828982" TargetMode="External"/><Relationship Id="rId3" Type="http://schemas.openxmlformats.org/officeDocument/2006/relationships/hyperlink" Target="https://pubmed.ncbi.nlm.nih.gov/?term=Vicentini+C&amp;cauthor_id=32828982" TargetMode="External"/><Relationship Id="rId7" Type="http://schemas.openxmlformats.org/officeDocument/2006/relationships/hyperlink" Target="https://pubmed.ncbi.nlm.nih.gov/?term=Scacchi+A&amp;cauthor_id=32828982" TargetMode="External"/><Relationship Id="rId12" Type="http://schemas.openxmlformats.org/officeDocument/2006/relationships/hyperlink" Target="https://pubmed.ncbi.nlm.nih.gov/32828982/#full-view-affiliation-5" TargetMode="External"/><Relationship Id="rId17" Type="http://schemas.openxmlformats.org/officeDocument/2006/relationships/hyperlink" Target="https://pubmed.ncbi.nlm.nih.gov/38605378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pubmed.ncbi.nlm.nih.gov/32828982/#full-view-affiliation-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med.ncbi.nlm.nih.gov/32828982/#full-view-affiliation-2" TargetMode="External"/><Relationship Id="rId11" Type="http://schemas.openxmlformats.org/officeDocument/2006/relationships/hyperlink" Target="https://pubmed.ncbi.nlm.nih.gov/?term=Furmenti+MF&amp;cauthor_id=32828982" TargetMode="External"/><Relationship Id="rId5" Type="http://schemas.openxmlformats.org/officeDocument/2006/relationships/hyperlink" Target="https://pubmed.ncbi.nlm.nih.gov/?term=Corradi+A&amp;cauthor_id=32828982" TargetMode="External"/><Relationship Id="rId15" Type="http://schemas.openxmlformats.org/officeDocument/2006/relationships/hyperlink" Target="https://pubmed.ncbi.nlm.nih.gov/?term=Zotti+CM&amp;cauthor_id=32828982" TargetMode="External"/><Relationship Id="rId10" Type="http://schemas.openxmlformats.org/officeDocument/2006/relationships/hyperlink" Target="https://pubmed.ncbi.nlm.nih.gov/32828982/#full-view-affiliation-4" TargetMode="External"/><Relationship Id="rId4" Type="http://schemas.openxmlformats.org/officeDocument/2006/relationships/hyperlink" Target="https://pubmed.ncbi.nlm.nih.gov/32828982/#full-view-affiliation-1" TargetMode="External"/><Relationship Id="rId9" Type="http://schemas.openxmlformats.org/officeDocument/2006/relationships/hyperlink" Target="https://pubmed.ncbi.nlm.nih.gov/?term=Elhadidy+HSMA&amp;cauthor_id=32828982" TargetMode="External"/><Relationship Id="rId14" Type="http://schemas.openxmlformats.org/officeDocument/2006/relationships/hyperlink" Target="https://pubmed.ncbi.nlm.nih.gov/32828982/#full-view-affiliation-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DD88878-66C1-9291-4EA4-E8C0A53C5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80" y="-66616"/>
            <a:ext cx="12214680" cy="34956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A73FDD0-0C67-6316-3B0E-D9B06C98D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582" y="3429000"/>
            <a:ext cx="3744418" cy="342899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18BBB3D-10A5-A4E5-19FE-E4DB599081F9}"/>
              </a:ext>
            </a:extLst>
          </p:cNvPr>
          <p:cNvSpPr txBox="1"/>
          <p:nvPr/>
        </p:nvSpPr>
        <p:spPr>
          <a:xfrm>
            <a:off x="164892" y="3583872"/>
            <a:ext cx="4557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Casi Clinici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8A9699D-9E19-4F0F-DA62-2053A92796B4}"/>
              </a:ext>
            </a:extLst>
          </p:cNvPr>
          <p:cNvSpPr txBox="1"/>
          <p:nvPr/>
        </p:nvSpPr>
        <p:spPr>
          <a:xfrm>
            <a:off x="0" y="6176105"/>
            <a:ext cx="440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Giovanni Funiciello</a:t>
            </a:r>
          </a:p>
        </p:txBody>
      </p:sp>
    </p:spTree>
    <p:extLst>
      <p:ext uri="{BB962C8B-B14F-4D97-AF65-F5344CB8AC3E}">
        <p14:creationId xmlns:p14="http://schemas.microsoft.com/office/powerpoint/2010/main" val="35770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FDAC56-3E51-75BD-EF8E-232CBD166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13B5FA2-7E92-E52E-CB75-B63FD06B9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4565" cy="17610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3BB4A65-D5A8-4D7A-6BFA-67855DA428F6}"/>
              </a:ext>
            </a:extLst>
          </p:cNvPr>
          <p:cNvSpPr txBox="1"/>
          <p:nvPr/>
        </p:nvSpPr>
        <p:spPr>
          <a:xfrm>
            <a:off x="0" y="6176105"/>
            <a:ext cx="440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Giovanni Funiciello</a:t>
            </a:r>
          </a:p>
        </p:txBody>
      </p:sp>
      <p:sp>
        <p:nvSpPr>
          <p:cNvPr id="2" name="AutoShape 2" descr="Anteprima immagine">
            <a:extLst>
              <a:ext uri="{FF2B5EF4-FFF2-40B4-BE49-F238E27FC236}">
                <a16:creationId xmlns:a16="http://schemas.microsoft.com/office/drawing/2014/main" id="{D4750695-3AC4-0DE1-22C9-D3966C1F80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779364" cy="47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Anteprima immagine">
            <a:extLst>
              <a:ext uri="{FF2B5EF4-FFF2-40B4-BE49-F238E27FC236}">
                <a16:creationId xmlns:a16="http://schemas.microsoft.com/office/drawing/2014/main" id="{A333DC25-E522-1391-DE50-6CEA77CE25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Anteprima immagine">
            <a:extLst>
              <a:ext uri="{FF2B5EF4-FFF2-40B4-BE49-F238E27FC236}">
                <a16:creationId xmlns:a16="http://schemas.microsoft.com/office/drawing/2014/main" id="{F0CC6C0E-BA57-CCE2-D578-0A22B21523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931764" cy="4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Anteprima immagine">
            <a:extLst>
              <a:ext uri="{FF2B5EF4-FFF2-40B4-BE49-F238E27FC236}">
                <a16:creationId xmlns:a16="http://schemas.microsoft.com/office/drawing/2014/main" id="{12A43D22-452D-3816-CD7E-9E35FD015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Anteprima immagine">
            <a:extLst>
              <a:ext uri="{FF2B5EF4-FFF2-40B4-BE49-F238E27FC236}">
                <a16:creationId xmlns:a16="http://schemas.microsoft.com/office/drawing/2014/main" id="{5615E4CB-E51E-D22A-D989-38DF5A6F3B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C0AA85-FC09-7FC9-9344-AB782482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72" y="0"/>
            <a:ext cx="5380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NMDO - Associazione Nazionale dei Medici delle Direzioni Ospedaliere">
            <a:extLst>
              <a:ext uri="{FF2B5EF4-FFF2-40B4-BE49-F238E27FC236}">
                <a16:creationId xmlns:a16="http://schemas.microsoft.com/office/drawing/2014/main" id="{29834980-507E-03E3-F9FD-08E38489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0" y="3182780"/>
            <a:ext cx="412229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4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3FA45A-2315-1015-07AD-B067A1440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5D013B6-678A-5B28-068F-D7509494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4565" cy="17610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080B045-0D8F-FCED-8CFE-714414D16269}"/>
              </a:ext>
            </a:extLst>
          </p:cNvPr>
          <p:cNvSpPr txBox="1"/>
          <p:nvPr/>
        </p:nvSpPr>
        <p:spPr>
          <a:xfrm>
            <a:off x="0" y="6176105"/>
            <a:ext cx="440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Giovanni Funiciello</a:t>
            </a:r>
          </a:p>
        </p:txBody>
      </p:sp>
      <p:sp>
        <p:nvSpPr>
          <p:cNvPr id="2" name="AutoShape 2" descr="Anteprima immagine">
            <a:extLst>
              <a:ext uri="{FF2B5EF4-FFF2-40B4-BE49-F238E27FC236}">
                <a16:creationId xmlns:a16="http://schemas.microsoft.com/office/drawing/2014/main" id="{014D0E20-1A1D-FD84-8341-9047105F6F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779364" cy="47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Anteprima immagine">
            <a:extLst>
              <a:ext uri="{FF2B5EF4-FFF2-40B4-BE49-F238E27FC236}">
                <a16:creationId xmlns:a16="http://schemas.microsoft.com/office/drawing/2014/main" id="{4C5042FF-DF6B-0535-DBE4-AB8AF9437B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Anteprima immagine">
            <a:extLst>
              <a:ext uri="{FF2B5EF4-FFF2-40B4-BE49-F238E27FC236}">
                <a16:creationId xmlns:a16="http://schemas.microsoft.com/office/drawing/2014/main" id="{29724A4F-C24B-611A-44B1-B82BFF317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931764" cy="4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Anteprima immagine">
            <a:extLst>
              <a:ext uri="{FF2B5EF4-FFF2-40B4-BE49-F238E27FC236}">
                <a16:creationId xmlns:a16="http://schemas.microsoft.com/office/drawing/2014/main" id="{11CD70BC-E418-9AE8-25A9-13DF91CB5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Anteprima immagine">
            <a:extLst>
              <a:ext uri="{FF2B5EF4-FFF2-40B4-BE49-F238E27FC236}">
                <a16:creationId xmlns:a16="http://schemas.microsoft.com/office/drawing/2014/main" id="{D6F26F5E-7F6B-3AA2-89C1-1CB487EC8B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AF1858-C0C5-EC39-5E29-1BE3604F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64" y="1199212"/>
            <a:ext cx="6197435" cy="56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E027A6-B37E-83E8-C2E8-ADF8E64937E8}"/>
              </a:ext>
            </a:extLst>
          </p:cNvPr>
          <p:cNvSpPr txBox="1"/>
          <p:nvPr/>
        </p:nvSpPr>
        <p:spPr>
          <a:xfrm>
            <a:off x="51217" y="2072883"/>
            <a:ext cx="3807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75430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9B16E-8FA4-CB0B-5F07-F380445A3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9326CB3-3B55-F446-2F07-550C62E83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4565" cy="17610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9C412B7-7250-DDFA-CBEE-0710FD94CC7A}"/>
              </a:ext>
            </a:extLst>
          </p:cNvPr>
          <p:cNvSpPr txBox="1"/>
          <p:nvPr/>
        </p:nvSpPr>
        <p:spPr>
          <a:xfrm>
            <a:off x="0" y="6176105"/>
            <a:ext cx="440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Giovanni Funiciello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01C1DAA-DB91-6628-93B0-F7550449A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5520"/>
            <a:ext cx="4407108" cy="4060585"/>
          </a:xfrm>
          <a:prstGeom prst="rect">
            <a:avLst/>
          </a:prstGeom>
        </p:spPr>
      </p:pic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7C4A6632-278F-0A21-16A0-80844808E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109" y="2115520"/>
            <a:ext cx="6430780" cy="40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1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3E1CDC-A0D5-5E60-2954-EE70EADCD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073F88D-8C4F-2249-3065-EECE969C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4565" cy="17610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849BF9E-9415-6197-B704-A32E3C5830F0}"/>
              </a:ext>
            </a:extLst>
          </p:cNvPr>
          <p:cNvSpPr txBox="1"/>
          <p:nvPr/>
        </p:nvSpPr>
        <p:spPr>
          <a:xfrm>
            <a:off x="0" y="6176105"/>
            <a:ext cx="440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Giovanni Funiciello</a:t>
            </a:r>
          </a:p>
        </p:txBody>
      </p:sp>
      <p:pic>
        <p:nvPicPr>
          <p:cNvPr id="4" name="Immagine 1" descr="DSC_0523.JPG">
            <a:extLst>
              <a:ext uri="{FF2B5EF4-FFF2-40B4-BE49-F238E27FC236}">
                <a16:creationId xmlns:a16="http://schemas.microsoft.com/office/drawing/2014/main" id="{F65293D8-A625-8679-7ED4-EE37DB3C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9462" y="2088728"/>
            <a:ext cx="4981752" cy="3342275"/>
          </a:xfrm>
          <a:prstGeom prst="rect">
            <a:avLst/>
          </a:prstGeom>
        </p:spPr>
      </p:pic>
      <p:pic>
        <p:nvPicPr>
          <p:cNvPr id="5" name="Immagine 1" descr="DSC_0606.JPG">
            <a:extLst>
              <a:ext uri="{FF2B5EF4-FFF2-40B4-BE49-F238E27FC236}">
                <a16:creationId xmlns:a16="http://schemas.microsoft.com/office/drawing/2014/main" id="{6CAF1FD8-2442-6C0B-F37A-8279FF5C6C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0788" y="2086379"/>
            <a:ext cx="4981752" cy="33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2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491C0F-69EC-E24E-C880-40C857567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E3F0118-2337-C77F-C4CF-366814A14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4565" cy="17610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1A7FF4B-CEB5-A0AE-6584-7817B8E450E3}"/>
              </a:ext>
            </a:extLst>
          </p:cNvPr>
          <p:cNvSpPr txBox="1"/>
          <p:nvPr/>
        </p:nvSpPr>
        <p:spPr>
          <a:xfrm>
            <a:off x="0" y="6176105"/>
            <a:ext cx="440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Giovanni Funiciello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03ABCB-F885-336C-842B-8DC9FC59026C}"/>
              </a:ext>
            </a:extLst>
          </p:cNvPr>
          <p:cNvSpPr txBox="1"/>
          <p:nvPr/>
        </p:nvSpPr>
        <p:spPr>
          <a:xfrm>
            <a:off x="0" y="1761080"/>
            <a:ext cx="12306925" cy="1758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kern="1800" dirty="0">
                <a:solidFill>
                  <a:schemeClr val="bg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of a bundle on </a:t>
            </a:r>
            <a:r>
              <a:rPr lang="it-IT" sz="2400" b="1" kern="180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it-IT" sz="2400" b="1" kern="1800" dirty="0">
                <a:solidFill>
                  <a:schemeClr val="bg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site </a:t>
            </a:r>
            <a:r>
              <a:rPr lang="it-IT" sz="2400" b="1" kern="180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r>
              <a:rPr lang="it-IT" sz="2400" b="1" kern="1800" dirty="0">
                <a:solidFill>
                  <a:schemeClr val="bg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after hip </a:t>
            </a:r>
            <a:r>
              <a:rPr lang="it-IT" sz="2400" b="1" kern="180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arthroplasty</a:t>
            </a:r>
            <a:r>
              <a:rPr lang="it-IT" sz="2400" b="1" kern="1800" dirty="0">
                <a:solidFill>
                  <a:schemeClr val="bg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it-IT" sz="2400" b="1" kern="180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it-IT" sz="2400" b="1" kern="1800" dirty="0">
                <a:solidFill>
                  <a:schemeClr val="bg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study in </a:t>
            </a:r>
            <a:r>
              <a:rPr lang="it-IT" sz="2400" b="1" kern="1800" dirty="0" err="1">
                <a:solidFill>
                  <a:schemeClr val="bg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2400" b="1" kern="1800" dirty="0">
                <a:solidFill>
                  <a:schemeClr val="bg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(2012-2019)</a:t>
            </a:r>
            <a:endParaRPr lang="it-IT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u="sng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Costanza Vicentini</a:t>
            </a:r>
            <a:r>
              <a:rPr lang="it-IT" sz="2400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u="sng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Department of Public Health and Paediatrics, University of Turin, Via Santena 5 Bis, 10126, Turin, Italy. Electronic address: costanza.vicentini@unito.i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2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2400" u="sng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Alessio Corradi</a:t>
            </a:r>
            <a:r>
              <a:rPr lang="it-IT" sz="2400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u="sng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Department of Public Health and Paediatrics, University of Turin, Via Santena 5 Bis, 10126, Turin, Italy. Electronic address: alessio.corradi@unito.i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it-IT" sz="2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2400" u="sng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Alessandro Scacchi</a:t>
            </a:r>
            <a:r>
              <a:rPr lang="it-IT" sz="2400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u="sng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Department of Public Health and Paediatrics, University of Turin, Via Santena 5 Bis, 10126, Turin, Italy. Electronic address: alessandro.scacchi@unito.i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it-IT" sz="2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2400" u="sng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Heba Safwat </a:t>
            </a:r>
            <a:r>
              <a:rPr lang="it-IT" sz="2400" u="sng" kern="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Mhmoued</a:t>
            </a:r>
            <a:r>
              <a:rPr lang="it-IT" sz="2400" u="sng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Abdo </a:t>
            </a:r>
            <a:r>
              <a:rPr lang="it-IT" sz="2400" u="sng" kern="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Elhadidy</a:t>
            </a:r>
            <a:r>
              <a:rPr lang="it-IT" sz="2400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u="sng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Department of Public Health and Paediatrics, University of Turin, Via Santena 5 Bis, 10126, Turin, Italy. Electronic address: heba.elhadidy@edu.unito.i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it-IT" sz="2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2400" u="sng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 Francesca </a:t>
            </a:r>
            <a:r>
              <a:rPr lang="it-IT" sz="2400" u="sng" kern="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Furmenti</a:t>
            </a:r>
            <a:r>
              <a:rPr lang="it-IT" sz="2400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u="sng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Department of Public Health and Paediatrics, University of Turin, Via Santena 5 Bis, 10126, Turin, Italy. Electronic address: mariafrancesca.furmenti@unito.i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it-IT" sz="2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2400" u="sng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Francesca </a:t>
            </a:r>
            <a:r>
              <a:rPr lang="it-IT" sz="2400" u="sng" kern="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Quattrocolo</a:t>
            </a:r>
            <a:r>
              <a:rPr lang="it-IT" sz="2400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u="sng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 tooltip="Department of Public Health and Paediatrics, University of Turin, Via Santena 5 Bis, 10126, Turin, Italy. Electronic address: francesca.quattrocolo@unito.i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lang="it-IT" sz="2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2400" u="sng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Carla Maria Zotti</a:t>
            </a:r>
            <a:r>
              <a:rPr lang="it-IT" sz="2400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u="sng" kern="0" baseline="30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 tooltip="Department of Public Health and Paediatrics, University of Turin, Via Santena 5 Bis, 10126, Turin, Italy. Electronic address: carla.zotti@unito.i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endParaRPr lang="it-IT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7E66BF-7333-A112-AA51-CBAE12B85D42}"/>
              </a:ext>
            </a:extLst>
          </p:cNvPr>
          <p:cNvSpPr txBox="1"/>
          <p:nvPr/>
        </p:nvSpPr>
        <p:spPr>
          <a:xfrm>
            <a:off x="0" y="3586020"/>
            <a:ext cx="1185722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it-IT" b="0" i="0" u="sng" dirty="0">
                <a:solidFill>
                  <a:srgbClr val="467886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t-IT" sz="2800" b="0" i="0" u="sng" dirty="0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 of </a:t>
            </a:r>
            <a:r>
              <a:rPr lang="it-IT" sz="2800" b="0" i="0" u="sng" dirty="0" err="1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</a:t>
            </a:r>
            <a:r>
              <a:rPr lang="it-IT" sz="2800" b="0" i="0" u="sng" dirty="0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it-IT" sz="2800" b="0" i="0" u="sng" dirty="0" err="1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multimodal</a:t>
            </a:r>
            <a:r>
              <a:rPr lang="it-IT" sz="2800" b="0" i="0" u="sng" dirty="0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strategies for </a:t>
            </a:r>
            <a:r>
              <a:rPr lang="it-IT" sz="2800" b="0" i="0" u="sng" dirty="0" err="1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infection</a:t>
            </a:r>
            <a:r>
              <a:rPr lang="it-IT" sz="2800" b="0" i="0" u="sng" dirty="0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2800" b="0" i="0" u="sng" dirty="0" err="1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prevention</a:t>
            </a:r>
            <a:r>
              <a:rPr lang="it-IT" sz="2800" b="0" i="0" u="sng" dirty="0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control </a:t>
            </a:r>
            <a:r>
              <a:rPr lang="it-IT" sz="2800" b="0" i="0" u="sng" dirty="0" err="1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interventions</a:t>
            </a:r>
            <a:r>
              <a:rPr lang="it-IT" sz="2800" b="0" i="0" u="sng" dirty="0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it-IT" sz="2800" b="0" i="0" u="sng" dirty="0" err="1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prevalence</a:t>
            </a:r>
            <a:r>
              <a:rPr lang="it-IT" sz="2800" b="0" i="0" u="sng" dirty="0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it-IT" sz="2800" b="0" i="0" u="sng" dirty="0" err="1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healthcare-associated</a:t>
            </a:r>
            <a:r>
              <a:rPr lang="it-IT" sz="2800" b="0" i="0" u="sng" dirty="0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2800" b="0" i="0" u="sng" dirty="0" err="1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infections</a:t>
            </a:r>
            <a:r>
              <a:rPr lang="it-IT" sz="2800" b="0" i="0" u="sng" dirty="0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Northern </a:t>
            </a:r>
            <a:r>
              <a:rPr lang="it-IT" sz="2800" b="0" i="0" u="sng" dirty="0" err="1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Italy</a:t>
            </a:r>
            <a:r>
              <a:rPr lang="it-IT" sz="2800" b="0" i="0" u="sng" dirty="0">
                <a:solidFill>
                  <a:schemeClr val="bg1"/>
                </a:solidFill>
                <a:effectLst/>
                <a:latin typeface="BlinkMacSystemFon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it-IT" sz="2800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it-IT" sz="2800" b="0" i="0" dirty="0">
                <a:solidFill>
                  <a:schemeClr val="bg1"/>
                </a:solidFill>
                <a:effectLst/>
                <a:latin typeface="BlinkMacSystemFont"/>
              </a:rPr>
              <a:t>Vicentini C, Bussolino R, Gastaldo C, Castagnotto M, D'Ancona FP, Zotti CM; Working group “Unità Prevenzione Rischio Infettivo (UPRI), Regione Piemonte”</a:t>
            </a:r>
          </a:p>
        </p:txBody>
      </p:sp>
    </p:spTree>
    <p:extLst>
      <p:ext uri="{BB962C8B-B14F-4D97-AF65-F5344CB8AC3E}">
        <p14:creationId xmlns:p14="http://schemas.microsoft.com/office/powerpoint/2010/main" val="171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4B3544-E323-A8A0-A008-1CB7146F3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467B043-B8EB-07D5-4184-158C08E9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4565" cy="17610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A3B864-6B22-5B06-7AF6-A8176F9A4CAA}"/>
              </a:ext>
            </a:extLst>
          </p:cNvPr>
          <p:cNvSpPr txBox="1"/>
          <p:nvPr/>
        </p:nvSpPr>
        <p:spPr>
          <a:xfrm>
            <a:off x="0" y="6176105"/>
            <a:ext cx="440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Giovanni Funiciello</a:t>
            </a:r>
          </a:p>
        </p:txBody>
      </p:sp>
      <p:sp>
        <p:nvSpPr>
          <p:cNvPr id="2" name="AutoShape 2" descr="Anteprima immagine">
            <a:extLst>
              <a:ext uri="{FF2B5EF4-FFF2-40B4-BE49-F238E27FC236}">
                <a16:creationId xmlns:a16="http://schemas.microsoft.com/office/drawing/2014/main" id="{376208BB-1C45-75E1-4AEE-36AF41BC1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779364" cy="47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Anteprima immagine">
            <a:extLst>
              <a:ext uri="{FF2B5EF4-FFF2-40B4-BE49-F238E27FC236}">
                <a16:creationId xmlns:a16="http://schemas.microsoft.com/office/drawing/2014/main" id="{C97B79FB-AA5C-EE31-9073-6748B365B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Anteprima immagine">
            <a:extLst>
              <a:ext uri="{FF2B5EF4-FFF2-40B4-BE49-F238E27FC236}">
                <a16:creationId xmlns:a16="http://schemas.microsoft.com/office/drawing/2014/main" id="{194097EE-7C5A-04E7-D5A5-05A300826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931764" cy="4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Anteprima immagine">
            <a:extLst>
              <a:ext uri="{FF2B5EF4-FFF2-40B4-BE49-F238E27FC236}">
                <a16:creationId xmlns:a16="http://schemas.microsoft.com/office/drawing/2014/main" id="{F8B13DE8-E446-4F7A-FC37-BB80EF9A9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Anteprima immagine">
            <a:extLst>
              <a:ext uri="{FF2B5EF4-FFF2-40B4-BE49-F238E27FC236}">
                <a16:creationId xmlns:a16="http://schemas.microsoft.com/office/drawing/2014/main" id="{C9B89FA7-57E3-EA3D-C65C-CFFF2F4D40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 descr="Immagine che contiene testo, ricevuta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FA0B70FE-9AF2-F75C-46FF-256E3AD9E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89" y="2143593"/>
            <a:ext cx="10134600" cy="38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5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748377-7882-8EDA-AED9-1FDB1559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D0F2455-7769-EE5D-9C8C-3958A4FE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4565" cy="17610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0B50D1-5BED-1079-040E-9B67C7C12996}"/>
              </a:ext>
            </a:extLst>
          </p:cNvPr>
          <p:cNvSpPr txBox="1"/>
          <p:nvPr/>
        </p:nvSpPr>
        <p:spPr>
          <a:xfrm>
            <a:off x="0" y="6176105"/>
            <a:ext cx="440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Giovanni Funiciello</a:t>
            </a:r>
          </a:p>
        </p:txBody>
      </p:sp>
      <p:sp>
        <p:nvSpPr>
          <p:cNvPr id="2" name="AutoShape 2" descr="Anteprima immagine">
            <a:extLst>
              <a:ext uri="{FF2B5EF4-FFF2-40B4-BE49-F238E27FC236}">
                <a16:creationId xmlns:a16="http://schemas.microsoft.com/office/drawing/2014/main" id="{B071CEDC-BDFE-C1F7-CA1B-8EA247B7B3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779364" cy="47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Anteprima immagine">
            <a:extLst>
              <a:ext uri="{FF2B5EF4-FFF2-40B4-BE49-F238E27FC236}">
                <a16:creationId xmlns:a16="http://schemas.microsoft.com/office/drawing/2014/main" id="{8D5691C0-58FE-CF86-5C9D-46E65B7EA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Anteprima immagine">
            <a:extLst>
              <a:ext uri="{FF2B5EF4-FFF2-40B4-BE49-F238E27FC236}">
                <a16:creationId xmlns:a16="http://schemas.microsoft.com/office/drawing/2014/main" id="{50D1BAD1-C012-CAE1-B3B0-4D1ED1949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931764" cy="4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Anteprima immagine">
            <a:extLst>
              <a:ext uri="{FF2B5EF4-FFF2-40B4-BE49-F238E27FC236}">
                <a16:creationId xmlns:a16="http://schemas.microsoft.com/office/drawing/2014/main" id="{B9C16089-39DC-10A1-FA22-9C62215A0C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Anteprima immagine">
            <a:extLst>
              <a:ext uri="{FF2B5EF4-FFF2-40B4-BE49-F238E27FC236}">
                <a16:creationId xmlns:a16="http://schemas.microsoft.com/office/drawing/2014/main" id="{72F44606-F258-82FF-8086-8EABDEF8E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 descr="Immagine che contiene testo, schermata, numero, documento&#10;&#10;Il contenuto generato dall'IA potrebbe non essere corretto.">
            <a:extLst>
              <a:ext uri="{FF2B5EF4-FFF2-40B4-BE49-F238E27FC236}">
                <a16:creationId xmlns:a16="http://schemas.microsoft.com/office/drawing/2014/main" id="{24C9C06D-4555-5426-AF38-2B52E0274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70" y="1790700"/>
            <a:ext cx="7869837" cy="49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F8C155-9424-83F7-C142-23E3DB925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FA5607D-9FFA-CDC2-BDC4-74065B73B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4565" cy="17610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4BA155-1175-AAA2-0F1E-4463BB04F090}"/>
              </a:ext>
            </a:extLst>
          </p:cNvPr>
          <p:cNvSpPr txBox="1"/>
          <p:nvPr/>
        </p:nvSpPr>
        <p:spPr>
          <a:xfrm>
            <a:off x="0" y="6176105"/>
            <a:ext cx="440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Giovanni Funiciello</a:t>
            </a:r>
          </a:p>
        </p:txBody>
      </p:sp>
      <p:sp>
        <p:nvSpPr>
          <p:cNvPr id="2" name="AutoShape 2" descr="Anteprima immagine">
            <a:extLst>
              <a:ext uri="{FF2B5EF4-FFF2-40B4-BE49-F238E27FC236}">
                <a16:creationId xmlns:a16="http://schemas.microsoft.com/office/drawing/2014/main" id="{C7EB04E5-551F-F58A-C932-673627EF0C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779364" cy="47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Anteprima immagine">
            <a:extLst>
              <a:ext uri="{FF2B5EF4-FFF2-40B4-BE49-F238E27FC236}">
                <a16:creationId xmlns:a16="http://schemas.microsoft.com/office/drawing/2014/main" id="{2FA78087-30EC-1DBF-6184-BF39C5E84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Anteprima immagine">
            <a:extLst>
              <a:ext uri="{FF2B5EF4-FFF2-40B4-BE49-F238E27FC236}">
                <a16:creationId xmlns:a16="http://schemas.microsoft.com/office/drawing/2014/main" id="{791C972B-5136-4704-9ADD-47E9BE1C9D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931764" cy="4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Anteprima immagine">
            <a:extLst>
              <a:ext uri="{FF2B5EF4-FFF2-40B4-BE49-F238E27FC236}">
                <a16:creationId xmlns:a16="http://schemas.microsoft.com/office/drawing/2014/main" id="{F7832F9B-C35A-84D1-E814-A9070E7C11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Anteprima immagine">
            <a:extLst>
              <a:ext uri="{FF2B5EF4-FFF2-40B4-BE49-F238E27FC236}">
                <a16:creationId xmlns:a16="http://schemas.microsoft.com/office/drawing/2014/main" id="{172B6AA9-F558-D80B-0A82-C6138F9D58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 descr="Immagine che contiene testo, schermata, menu, numero&#10;&#10;Il contenuto generato dall'IA potrebbe non essere corretto.">
            <a:extLst>
              <a:ext uri="{FF2B5EF4-FFF2-40B4-BE49-F238E27FC236}">
                <a16:creationId xmlns:a16="http://schemas.microsoft.com/office/drawing/2014/main" id="{43A2E483-9A31-16C1-418A-1945FB15B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91" y="1633928"/>
            <a:ext cx="8947890" cy="51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1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F7B6AB-2D9E-89FD-EDC9-539EC49B4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55A4AC8-B121-0491-066B-DE7A694F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4565" cy="17610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0A0E32F-DA14-5DD7-C102-A3E34EEBD9DB}"/>
              </a:ext>
            </a:extLst>
          </p:cNvPr>
          <p:cNvSpPr txBox="1"/>
          <p:nvPr/>
        </p:nvSpPr>
        <p:spPr>
          <a:xfrm>
            <a:off x="0" y="6176105"/>
            <a:ext cx="440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Giovanni Funiciello</a:t>
            </a:r>
          </a:p>
        </p:txBody>
      </p:sp>
      <p:sp>
        <p:nvSpPr>
          <p:cNvPr id="2" name="AutoShape 2" descr="Anteprima immagine">
            <a:extLst>
              <a:ext uri="{FF2B5EF4-FFF2-40B4-BE49-F238E27FC236}">
                <a16:creationId xmlns:a16="http://schemas.microsoft.com/office/drawing/2014/main" id="{B5A4117C-18D4-4889-3729-B190C89519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779364" cy="47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Anteprima immagine">
            <a:extLst>
              <a:ext uri="{FF2B5EF4-FFF2-40B4-BE49-F238E27FC236}">
                <a16:creationId xmlns:a16="http://schemas.microsoft.com/office/drawing/2014/main" id="{6C040C7E-94B5-DB93-CC7F-9CEF7B2514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Anteprima immagine">
            <a:extLst>
              <a:ext uri="{FF2B5EF4-FFF2-40B4-BE49-F238E27FC236}">
                <a16:creationId xmlns:a16="http://schemas.microsoft.com/office/drawing/2014/main" id="{561211A8-9CCD-7701-5B31-40D046EAE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931764" cy="4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Anteprima immagine">
            <a:extLst>
              <a:ext uri="{FF2B5EF4-FFF2-40B4-BE49-F238E27FC236}">
                <a16:creationId xmlns:a16="http://schemas.microsoft.com/office/drawing/2014/main" id="{219B124B-1FCB-1254-B907-E1A9CFD0C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Anteprima immagine">
            <a:extLst>
              <a:ext uri="{FF2B5EF4-FFF2-40B4-BE49-F238E27FC236}">
                <a16:creationId xmlns:a16="http://schemas.microsoft.com/office/drawing/2014/main" id="{1F7BE072-A267-06CE-0015-3E1372083A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ECE631-AC4D-1C96-87A8-70ED40AB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ld Health Organisation (WHO) | Permanent Mission of the Czech Republic  in Geneva">
            <a:extLst>
              <a:ext uri="{FF2B5EF4-FFF2-40B4-BE49-F238E27FC236}">
                <a16:creationId xmlns:a16="http://schemas.microsoft.com/office/drawing/2014/main" id="{B41B5C54-8965-17D3-334C-191A95A6D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032746"/>
            <a:ext cx="37528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0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2B797-658A-25DA-C6EA-9697333D0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B04C866-6FC8-8603-1797-4699A4EF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4565" cy="176108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4ED8A6-0E65-F9FB-1E58-66DE422A2881}"/>
              </a:ext>
            </a:extLst>
          </p:cNvPr>
          <p:cNvSpPr txBox="1"/>
          <p:nvPr/>
        </p:nvSpPr>
        <p:spPr>
          <a:xfrm>
            <a:off x="0" y="6176105"/>
            <a:ext cx="440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Giovanni Funiciello</a:t>
            </a:r>
          </a:p>
        </p:txBody>
      </p:sp>
      <p:sp>
        <p:nvSpPr>
          <p:cNvPr id="2" name="AutoShape 2" descr="Anteprima immagine">
            <a:extLst>
              <a:ext uri="{FF2B5EF4-FFF2-40B4-BE49-F238E27FC236}">
                <a16:creationId xmlns:a16="http://schemas.microsoft.com/office/drawing/2014/main" id="{7AC28458-25AD-7C44-B91D-1B62E022FB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779364" cy="47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Anteprima immagine">
            <a:extLst>
              <a:ext uri="{FF2B5EF4-FFF2-40B4-BE49-F238E27FC236}">
                <a16:creationId xmlns:a16="http://schemas.microsoft.com/office/drawing/2014/main" id="{EFF7E8B8-62EA-3463-45A7-E3CAB45A8A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Anteprima immagine">
            <a:extLst>
              <a:ext uri="{FF2B5EF4-FFF2-40B4-BE49-F238E27FC236}">
                <a16:creationId xmlns:a16="http://schemas.microsoft.com/office/drawing/2014/main" id="{A89E258D-2EC0-CBD5-D2DC-9BB997BF30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9036" y="-1197964"/>
            <a:ext cx="4931764" cy="4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Anteprima immagine">
            <a:extLst>
              <a:ext uri="{FF2B5EF4-FFF2-40B4-BE49-F238E27FC236}">
                <a16:creationId xmlns:a16="http://schemas.microsoft.com/office/drawing/2014/main" id="{05DFB267-6DF6-E6E1-47B6-CFEA9B3F76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Anteprima immagine">
            <a:extLst>
              <a:ext uri="{FF2B5EF4-FFF2-40B4-BE49-F238E27FC236}">
                <a16:creationId xmlns:a16="http://schemas.microsoft.com/office/drawing/2014/main" id="{FCC33AC5-7258-CFE0-9CF1-D713D9AB15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6E560E-6103-0861-73CD-9F0191A1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0"/>
            <a:ext cx="6145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me page - ONBSI">
            <a:extLst>
              <a:ext uri="{FF2B5EF4-FFF2-40B4-BE49-F238E27FC236}">
                <a16:creationId xmlns:a16="http://schemas.microsoft.com/office/drawing/2014/main" id="{FF8BFD36-77C2-7296-B871-DC34190EC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9" y="3190875"/>
            <a:ext cx="4167266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92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132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BlinkMacSystemFont</vt:lpstr>
      <vt:lpstr>Merriweather</vt:lpstr>
      <vt:lpstr>Segoe UI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10</cp:revision>
  <dcterms:created xsi:type="dcterms:W3CDTF">2025-10-05T16:48:18Z</dcterms:created>
  <dcterms:modified xsi:type="dcterms:W3CDTF">2025-10-15T09:01:48Z</dcterms:modified>
</cp:coreProperties>
</file>